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6"/>
  </p:notesMasterIdLst>
  <p:sldIdLst>
    <p:sldId id="273" r:id="rId2"/>
    <p:sldId id="257" r:id="rId3"/>
    <p:sldId id="258" r:id="rId4"/>
    <p:sldId id="259" r:id="rId5"/>
    <p:sldId id="260" r:id="rId6"/>
    <p:sldId id="261" r:id="rId7"/>
    <p:sldId id="262" r:id="rId8"/>
    <p:sldId id="276" r:id="rId9"/>
    <p:sldId id="275" r:id="rId10"/>
    <p:sldId id="277" r:id="rId11"/>
    <p:sldId id="263" r:id="rId12"/>
    <p:sldId id="264" r:id="rId13"/>
    <p:sldId id="281" r:id="rId14"/>
    <p:sldId id="265" r:id="rId15"/>
    <p:sldId id="266" r:id="rId16"/>
    <p:sldId id="279" r:id="rId17"/>
    <p:sldId id="280" r:id="rId18"/>
    <p:sldId id="267" r:id="rId19"/>
    <p:sldId id="268" r:id="rId20"/>
    <p:sldId id="269" r:id="rId21"/>
    <p:sldId id="270" r:id="rId22"/>
    <p:sldId id="271" r:id="rId23"/>
    <p:sldId id="272" r:id="rId24"/>
    <p:sldId id="274" r:id="rId25"/>
  </p:sldIdLst>
  <p:sldSz cx="12192000" cy="6858000"/>
  <p:notesSz cx="6858000" cy="9144000"/>
  <p:embeddedFontLst>
    <p:embeddedFont>
      <p:font typeface="Edwardian Script ITC" panose="030303020407070D0804" pitchFamily="66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Georgia" panose="02040502050405020303" pitchFamily="18" charset="0"/>
      <p:regular r:id="rId32"/>
      <p:bold r:id="rId33"/>
      <p:italic r:id="rId34"/>
      <p:boldItalic r:id="rId35"/>
    </p:embeddedFont>
    <p:embeddedFont>
      <p:font typeface="Roboto" panose="020B0604020202020204" charset="0"/>
      <p:regular r:id="rId36"/>
      <p:bold r:id="rId37"/>
      <p:italic r:id="rId38"/>
      <p:boldItalic r:id="rId39"/>
    </p:embeddedFont>
    <p:embeddedFont>
      <p:font typeface="Montserrat" panose="020B0604020202020204" charset="0"/>
      <p:regular r:id="rId40"/>
      <p:bold r:id="rId41"/>
      <p:italic r:id="rId42"/>
      <p:boldItalic r:id="rId43"/>
    </p:embeddedFont>
    <p:embeddedFont>
      <p:font typeface="Caveat" panose="020B0604020202020204" charset="0"/>
      <p:regular r:id="rId44"/>
      <p:bold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6" roundtripDataSignature="AMtx7mi1hxhXK1KY/lYMu43UoLUv/Hkw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71D6B8-D9F4-41C3-A986-3B358342B592}">
  <a:tblStyle styleId="{7771D6B8-D9F4-41C3-A986-3B358342B59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2AF0C9A-1B4F-4CFF-984E-06F83CE37F8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B60AB4B-273A-4AAA-B8E6-DCD02A73053C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70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customschemas.google.com/relationships/presentationmetadata" Target="metadata"/><Relationship Id="rId20" Type="http://schemas.openxmlformats.org/officeDocument/2006/relationships/slide" Target="slides/slide19.xml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8443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dacf61c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1a4dacf61c6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7" name="Google Shape;167;g1a4dacf61c6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53546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a4dacf61c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g1a4dacf61c6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75" name="Google Shape;175;g1a4dacf61c6_0_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a4dacf61c6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1a4dacf61c6_0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90" name="Google Shape;190;g1a4dacf61c6_0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a4dacf61c6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1a4dacf61c6_0_6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90" name="Google Shape;190;g1a4dacf61c6_0_6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24174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97" name="Google Shape;197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a4af15db10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1a4af15db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a4af15db10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1a4af15db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65526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a4af15db10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1a4af15db1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6817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a4af15db10_0_4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>
                <a:solidFill>
                  <a:srgbClr val="292929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F1 score was the scoring used. It is the harmonic mean of precision and recall.</a:t>
            </a:r>
            <a:endParaRPr sz="1150">
              <a:solidFill>
                <a:srgbClr val="292929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var_smoothing</a:t>
            </a:r>
            <a:r>
              <a:rPr lang="pt-PT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is a stability calculation to widen (or smooth) the curve and therefore account for more samples that are further away from the distribution mean.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4" name="Google Shape;214;g1a4af15db10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a4af15db10_0_4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>
                <a:solidFill>
                  <a:srgbClr val="292929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F1 score was the scoring used. It is the harmonic mean of precision and recall.</a:t>
            </a:r>
            <a:endParaRPr sz="1150">
              <a:solidFill>
                <a:srgbClr val="292929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">
              <a:solidFill>
                <a:srgbClr val="292929"/>
              </a:solidFill>
              <a:highlight>
                <a:srgbClr val="F2F2F2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>
                <a:solidFill>
                  <a:srgbClr val="292929"/>
                </a:solidFill>
                <a:highlight>
                  <a:srgbClr val="F2F2F2"/>
                </a:highlight>
                <a:latin typeface="Courier New"/>
                <a:ea typeface="Courier New"/>
                <a:cs typeface="Courier New"/>
                <a:sym typeface="Courier New"/>
              </a:rPr>
              <a:t>var_smoothing</a:t>
            </a:r>
            <a:r>
              <a:rPr lang="pt-PT" sz="15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is a stability calculation to widen (or smooth) the curve and therefore account for more samples that are further away from the distribution mean.</a:t>
            </a: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2" name="Google Shape;222;g1a4af15db10_0_4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231" name="Google Shape;231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a4dacf61c6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g1a4dacf61c6_0_1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238" name="Google Shape;238;g1a4dacf61c6_0_10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a4dacf61c6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g1a4dacf61c6_0_1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245" name="Google Shape;245;g1a4dacf61c6_0_1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1" name="Google Shape;25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252" name="Google Shape;252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a4e15913a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g1a4e15913a4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271" name="Google Shape;271;g1a4e15913a4_0_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5862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a4dacf61c6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g1a4dacf61c6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42" name="Google Shape;142;g1a4dacf61c6_0_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a4dacf61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g1a4dacf61c6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49" name="Google Shape;149;g1a4dacf61c6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a4dacf61c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1a4dacf61c6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56" name="Google Shape;156;g1a4dacf61c6_0_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dacf61c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1a4dacf61c6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7" name="Google Shape;167;g1a4dacf61c6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dacf61c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1a4dacf61c6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7" name="Google Shape;167;g1a4dacf61c6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35082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4dacf61c6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6" name="Google Shape;166;g1a4dacf61c6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sp>
        <p:nvSpPr>
          <p:cNvPr id="167" name="Google Shape;167;g1a4dacf61c6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161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o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e Texto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1">
  <p:cSld name="Texto 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>
            <a:spLocks noGrp="1"/>
          </p:cNvSpPr>
          <p:nvPr>
            <p:ph type="body" idx="1"/>
          </p:nvPr>
        </p:nvSpPr>
        <p:spPr>
          <a:xfrm>
            <a:off x="658813" y="1750468"/>
            <a:ext cx="10874375" cy="60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2"/>
          </p:nvPr>
        </p:nvSpPr>
        <p:spPr>
          <a:xfrm>
            <a:off x="658813" y="2437155"/>
            <a:ext cx="10874375" cy="25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body" idx="3"/>
          </p:nvPr>
        </p:nvSpPr>
        <p:spPr>
          <a:xfrm>
            <a:off x="658812" y="3429000"/>
            <a:ext cx="10874375" cy="2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200"/>
              <a:buNone/>
              <a:defRPr sz="12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Objeto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cção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Duplo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zabya-abo-aljadayel-38490b111/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s://www.linkedin.com/in/joanaseringa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linkedin.com/in/ana-carolina-p%C3%A1dua-2b5487111/?originalSubdomain=pt" TargetMode="External"/><Relationship Id="rId5" Type="http://schemas.openxmlformats.org/officeDocument/2006/relationships/hyperlink" Target="https://www.linkedin.com/in/amin-khodamoradi-776899251/" TargetMode="External"/><Relationship Id="rId4" Type="http://schemas.openxmlformats.org/officeDocument/2006/relationships/image" Target="../media/image2.jpg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"/>
          <p:cNvSpPr txBox="1">
            <a:spLocks noGrp="1"/>
          </p:cNvSpPr>
          <p:nvPr>
            <p:ph type="ctrTitle"/>
          </p:nvPr>
        </p:nvSpPr>
        <p:spPr>
          <a:xfrm>
            <a:off x="0" y="-1"/>
            <a:ext cx="12188951" cy="5064475"/>
          </a:xfrm>
          <a:prstGeom prst="rect">
            <a:avLst/>
          </a:prstGeom>
          <a:solidFill>
            <a:srgbClr val="427ADB"/>
          </a:solidFill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pt-PT" sz="1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</a:t>
            </a:r>
            <a:r>
              <a:rPr lang="pt-PT" sz="1600" b="1">
                <a:solidFill>
                  <a:schemeClr val="lt1"/>
                </a:solidFill>
              </a:rPr>
              <a:t>5th December</a:t>
            </a:r>
            <a:r>
              <a:rPr lang="pt-PT" sz="1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2023</a:t>
            </a:r>
            <a:endParaRPr sz="16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" descr="NOVA School of Science and Technology | FCT NOVA"/>
          <p:cNvPicPr preferRelativeResize="0"/>
          <p:nvPr/>
        </p:nvPicPr>
        <p:blipFill rotWithShape="1">
          <a:blip r:embed="rId3">
            <a:alphaModFix/>
          </a:blip>
          <a:srcRect t="1491" r="-2" b="-2"/>
          <a:stretch/>
        </p:blipFill>
        <p:spPr>
          <a:xfrm>
            <a:off x="2266605" y="5079812"/>
            <a:ext cx="1828800" cy="179352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"/>
          <p:cNvSpPr txBox="1"/>
          <p:nvPr/>
        </p:nvSpPr>
        <p:spPr>
          <a:xfrm>
            <a:off x="284205" y="2345465"/>
            <a:ext cx="10845758" cy="1492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5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MYBREATH </a:t>
            </a:r>
            <a:r>
              <a:rPr lang="pt-PT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– Manage Your Breath</a:t>
            </a:r>
            <a:endParaRPr sz="5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9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 Machine Learning Approach to predict the risk of an emergent admission from people with asthma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6" name="Google Shape;96;p1" descr="Understanding asthma pathophysiology, diagnosis, and management - American  Nurs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00567" y="5079797"/>
            <a:ext cx="3791430" cy="179352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"/>
          <p:cNvSpPr txBox="1"/>
          <p:nvPr/>
        </p:nvSpPr>
        <p:spPr>
          <a:xfrm>
            <a:off x="5933775" y="5280863"/>
            <a:ext cx="1942200" cy="13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rgbClr val="434343"/>
                </a:solidFill>
              </a:rPr>
              <a:t>Group:</a:t>
            </a:r>
            <a:endParaRPr b="1">
              <a:solidFill>
                <a:srgbClr val="434343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Amin Khodamoradi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Ana Carolina Pádua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Joana Seringa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  <a:highlight>
                  <a:schemeClr val="lt1"/>
                </a:highlight>
                <a:uFill>
                  <a:noFill/>
                </a:uFill>
                <a:hlinkClick r:id="rId8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Zabya Abo Aljadayel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1849388" y="522400"/>
            <a:ext cx="7715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SAMSUNG AI course 2022 @ NOVA University </a:t>
            </a:r>
            <a:endParaRPr sz="2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00925" y="5310969"/>
            <a:ext cx="1828800" cy="13312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2742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4dacf61c6_0_92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4800" y="1396181"/>
            <a:ext cx="1042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Pollen</a:t>
            </a:r>
          </a:p>
          <a:p>
            <a:r>
              <a:rPr lang="en-GB" sz="1800" dirty="0" smtClean="0"/>
              <a:t>Data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125" y="1214601"/>
            <a:ext cx="10388959" cy="50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06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a4dacf61c6_0_36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Feature Engineering</a:t>
            </a:r>
            <a:endParaRPr sz="4000">
              <a:solidFill>
                <a:srgbClr val="427A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b="0">
                <a:solidFill>
                  <a:srgbClr val="427ADB"/>
                </a:solidFill>
              </a:rPr>
              <a:t>Data split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178" name="Google Shape;178;g1a4dacf61c6_0_36"/>
          <p:cNvSpPr/>
          <p:nvPr/>
        </p:nvSpPr>
        <p:spPr>
          <a:xfrm>
            <a:off x="1982398" y="2188375"/>
            <a:ext cx="8559000" cy="700500"/>
          </a:xfrm>
          <a:prstGeom prst="rect">
            <a:avLst/>
          </a:prstGeom>
          <a:solidFill>
            <a:srgbClr val="08563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Dataset: TimeSeries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79" name="Google Shape;179;g1a4dacf61c6_0_36"/>
          <p:cNvSpPr/>
          <p:nvPr/>
        </p:nvSpPr>
        <p:spPr>
          <a:xfrm>
            <a:off x="1982398" y="2909000"/>
            <a:ext cx="6061500" cy="700500"/>
          </a:xfrm>
          <a:prstGeom prst="rect">
            <a:avLst/>
          </a:prstGeom>
          <a:solidFill>
            <a:srgbClr val="0B774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 set: 80 %</a:t>
            </a:r>
            <a:endParaRPr sz="2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g1a4dacf61c6_0_36"/>
          <p:cNvSpPr/>
          <p:nvPr/>
        </p:nvSpPr>
        <p:spPr>
          <a:xfrm>
            <a:off x="8043850" y="2909000"/>
            <a:ext cx="2497500" cy="700500"/>
          </a:xfrm>
          <a:prstGeom prst="rect">
            <a:avLst/>
          </a:prstGeom>
          <a:solidFill>
            <a:srgbClr val="6AA84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 set: 20 %</a:t>
            </a:r>
            <a:endParaRPr sz="2200">
              <a:solidFill>
                <a:srgbClr val="FFFFFF"/>
              </a:solidFill>
            </a:endParaRPr>
          </a:p>
        </p:txBody>
      </p:sp>
      <p:sp>
        <p:nvSpPr>
          <p:cNvPr id="181" name="Google Shape;181;g1a4dacf61c6_0_36"/>
          <p:cNvSpPr/>
          <p:nvPr/>
        </p:nvSpPr>
        <p:spPr>
          <a:xfrm>
            <a:off x="1982400" y="3621425"/>
            <a:ext cx="2210100" cy="700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2" name="Google Shape;182;g1a4dacf61c6_0_36"/>
          <p:cNvSpPr/>
          <p:nvPr/>
        </p:nvSpPr>
        <p:spPr>
          <a:xfrm>
            <a:off x="1982400" y="4333850"/>
            <a:ext cx="3495900" cy="700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3" name="Google Shape;183;g1a4dacf61c6_0_36"/>
          <p:cNvSpPr/>
          <p:nvPr/>
        </p:nvSpPr>
        <p:spPr>
          <a:xfrm>
            <a:off x="5478300" y="4333850"/>
            <a:ext cx="1423800" cy="7005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4" name="Google Shape;184;g1a4dacf61c6_0_36"/>
          <p:cNvSpPr/>
          <p:nvPr/>
        </p:nvSpPr>
        <p:spPr>
          <a:xfrm>
            <a:off x="1982400" y="5046275"/>
            <a:ext cx="4919700" cy="700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Training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5" name="Google Shape;185;g1a4dacf61c6_0_36"/>
          <p:cNvSpPr/>
          <p:nvPr/>
        </p:nvSpPr>
        <p:spPr>
          <a:xfrm>
            <a:off x="6902100" y="5046275"/>
            <a:ext cx="1295400" cy="7005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 set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6" name="Google Shape;186;g1a4dacf61c6_0_36"/>
          <p:cNvSpPr/>
          <p:nvPr/>
        </p:nvSpPr>
        <p:spPr>
          <a:xfrm>
            <a:off x="4203900" y="3621425"/>
            <a:ext cx="1423800" cy="7005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Validation set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a4dacf61c6_0_63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dirty="0">
                <a:solidFill>
                  <a:srgbClr val="427ADB"/>
                </a:solidFill>
              </a:rPr>
              <a:t>Feature Engineering</a:t>
            </a:r>
            <a:endParaRPr sz="4000" dirty="0">
              <a:solidFill>
                <a:srgbClr val="427A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b="0" dirty="0">
                <a:solidFill>
                  <a:srgbClr val="427ADB"/>
                </a:solidFill>
              </a:rPr>
              <a:t>Feature Selection</a:t>
            </a:r>
            <a:endParaRPr sz="4000" dirty="0">
              <a:solidFill>
                <a:srgbClr val="427ADB"/>
              </a:solidFill>
            </a:endParaRPr>
          </a:p>
        </p:txBody>
      </p:sp>
      <p:sp>
        <p:nvSpPr>
          <p:cNvPr id="193" name="Google Shape;193;g1a4dacf61c6_0_63"/>
          <p:cNvSpPr txBox="1"/>
          <p:nvPr/>
        </p:nvSpPr>
        <p:spPr>
          <a:xfrm>
            <a:off x="658800" y="2280175"/>
            <a:ext cx="10144500" cy="339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5715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pt-PT" sz="2000" b="1" dirty="0" smtClean="0">
                <a:solidFill>
                  <a:schemeClr val="dk1"/>
                </a:solidFill>
              </a:rPr>
              <a:t>Stepwise </a:t>
            </a:r>
            <a:r>
              <a:rPr lang="pt-PT" sz="2000" b="1" dirty="0">
                <a:solidFill>
                  <a:schemeClr val="dk1"/>
                </a:solidFill>
              </a:rPr>
              <a:t>feature </a:t>
            </a:r>
            <a:r>
              <a:rPr lang="pt-PT" sz="2000" b="1" dirty="0" smtClean="0">
                <a:solidFill>
                  <a:schemeClr val="dk1"/>
                </a:solidFill>
              </a:rPr>
              <a:t>selection:</a:t>
            </a:r>
            <a:r>
              <a:rPr lang="pt-PT" sz="2000" dirty="0" smtClean="0">
                <a:solidFill>
                  <a:schemeClr val="dk1"/>
                </a:solidFill>
              </a:rPr>
              <a:t> </a:t>
            </a:r>
            <a:r>
              <a:rPr lang="pt-PT" sz="2000" dirty="0">
                <a:solidFill>
                  <a:schemeClr val="dk1"/>
                </a:solidFill>
              </a:rPr>
              <a:t>(backward and forward), implemented on R (file named </a:t>
            </a:r>
            <a:r>
              <a:rPr lang="pt-PT" sz="2000" i="1" u="sng" dirty="0">
                <a:solidFill>
                  <a:schemeClr val="dk1"/>
                </a:solidFill>
              </a:rPr>
              <a:t>Stepwise feature selection(backward and forward).R</a:t>
            </a:r>
            <a:r>
              <a:rPr lang="pt-PT" sz="2000" dirty="0" smtClean="0">
                <a:solidFill>
                  <a:schemeClr val="dk1"/>
                </a:solidFill>
              </a:rPr>
              <a:t>)</a:t>
            </a:r>
          </a:p>
          <a:p>
            <a:pPr marL="5715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pt-PT" sz="2000" b="1" dirty="0" smtClean="0">
                <a:solidFill>
                  <a:schemeClr val="dk1"/>
                </a:solidFill>
              </a:rPr>
              <a:t>Mutual Information</a:t>
            </a:r>
            <a:r>
              <a:rPr lang="pt-PT" sz="2000" dirty="0" smtClean="0">
                <a:solidFill>
                  <a:schemeClr val="dk1"/>
                </a:solidFill>
              </a:rPr>
              <a:t>: </a:t>
            </a:r>
            <a:r>
              <a:rPr lang="pt-PT" sz="2000" dirty="0" smtClean="0">
                <a:solidFill>
                  <a:schemeClr val="dk1"/>
                </a:solidFill>
              </a:rPr>
              <a:t>which is a quantity that measures a relationship between two random variables that are sampled simultaneously, and that showed no linear correlation.</a:t>
            </a:r>
            <a:endParaRPr sz="2000" dirty="0" smtClean="0">
              <a:solidFill>
                <a:schemeClr val="dk1"/>
              </a:solidFill>
            </a:endParaRPr>
          </a:p>
          <a:p>
            <a:pPr marL="5715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r>
              <a:rPr lang="pt-PT" sz="2000" b="1" dirty="0" smtClean="0">
                <a:solidFill>
                  <a:schemeClr val="dk1"/>
                </a:solidFill>
              </a:rPr>
              <a:t>L1-based </a:t>
            </a:r>
            <a:r>
              <a:rPr lang="pt-PT" sz="2000" b="1" dirty="0">
                <a:solidFill>
                  <a:schemeClr val="dk1"/>
                </a:solidFill>
              </a:rPr>
              <a:t>feature </a:t>
            </a:r>
            <a:r>
              <a:rPr lang="pt-PT" sz="2000" b="1" dirty="0" smtClean="0">
                <a:solidFill>
                  <a:schemeClr val="dk1"/>
                </a:solidFill>
              </a:rPr>
              <a:t>selection: </a:t>
            </a:r>
            <a:r>
              <a:rPr lang="pt-PT" sz="2000" dirty="0">
                <a:solidFill>
                  <a:schemeClr val="dk1"/>
                </a:solidFill>
              </a:rPr>
              <a:t>which removes features with low </a:t>
            </a:r>
            <a:r>
              <a:rPr lang="pt-PT" sz="2000" dirty="0" smtClean="0">
                <a:solidFill>
                  <a:schemeClr val="dk1"/>
                </a:solidFill>
              </a:rPr>
              <a:t>variance</a:t>
            </a:r>
            <a:r>
              <a:rPr lang="pt-PT" sz="2000" dirty="0">
                <a:solidFill>
                  <a:schemeClr val="dk1"/>
                </a:solidFill>
              </a:rPr>
              <a:t>.</a:t>
            </a:r>
            <a:endParaRPr lang="pt-PT" sz="2000" dirty="0" smtClean="0">
              <a:solidFill>
                <a:schemeClr val="dk1"/>
              </a:solidFill>
            </a:endParaRPr>
          </a:p>
          <a:p>
            <a:pPr marL="685800" indent="-457200" algn="just"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endParaRPr sz="32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a4dacf61c6_0_63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dirty="0">
                <a:solidFill>
                  <a:srgbClr val="427ADB"/>
                </a:solidFill>
              </a:rPr>
              <a:t>Feature Engineering</a:t>
            </a:r>
            <a:endParaRPr sz="4000" dirty="0">
              <a:solidFill>
                <a:srgbClr val="427ADB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b="0" dirty="0">
                <a:solidFill>
                  <a:srgbClr val="427ADB"/>
                </a:solidFill>
              </a:rPr>
              <a:t>Feature Selection</a:t>
            </a:r>
            <a:endParaRPr sz="4000" dirty="0">
              <a:solidFill>
                <a:srgbClr val="427ADB"/>
              </a:solidFill>
            </a:endParaRPr>
          </a:p>
        </p:txBody>
      </p:sp>
      <p:sp>
        <p:nvSpPr>
          <p:cNvPr id="193" name="Google Shape;193;g1a4dacf61c6_0_63"/>
          <p:cNvSpPr txBox="1"/>
          <p:nvPr/>
        </p:nvSpPr>
        <p:spPr>
          <a:xfrm>
            <a:off x="511316" y="3548536"/>
            <a:ext cx="10144500" cy="2348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indent="-228600" algn="just">
              <a:lnSpc>
                <a:spcPct val="115000"/>
              </a:lnSpc>
              <a:spcBef>
                <a:spcPts val="1200"/>
              </a:spcBef>
              <a:buClr>
                <a:schemeClr val="dk1"/>
              </a:buClr>
              <a:buSzPts val="1100"/>
            </a:pPr>
            <a:r>
              <a:rPr lang="en-GB" dirty="0" smtClean="0">
                <a:solidFill>
                  <a:schemeClr val="dk1"/>
                </a:solidFill>
              </a:rPr>
              <a:t>●  </a:t>
            </a:r>
            <a:r>
              <a:rPr lang="en-GB" dirty="0">
                <a:solidFill>
                  <a:schemeClr val="dk1"/>
                </a:solidFill>
              </a:rPr>
              <a:t>	</a:t>
            </a:r>
            <a:r>
              <a:rPr lang="en-GB" b="1" dirty="0">
                <a:solidFill>
                  <a:schemeClr val="dk1"/>
                </a:solidFill>
              </a:rPr>
              <a:t>Chi-square test</a:t>
            </a:r>
            <a:r>
              <a:rPr lang="en-GB" dirty="0">
                <a:solidFill>
                  <a:schemeClr val="dk1"/>
                </a:solidFill>
              </a:rPr>
              <a:t>, which is a statistical hypothesis test used when the sample sizes are large to examine whether two categorical variables are independent in influencing the test statistic. We evaluated that based on the </a:t>
            </a:r>
            <a:r>
              <a:rPr lang="en-GB" dirty="0" err="1">
                <a:solidFill>
                  <a:schemeClr val="dk1"/>
                </a:solidFill>
              </a:rPr>
              <a:t>F_score</a:t>
            </a:r>
            <a:r>
              <a:rPr lang="en-GB" dirty="0">
                <a:solidFill>
                  <a:schemeClr val="dk1"/>
                </a:solidFill>
              </a:rPr>
              <a:t> and p value</a:t>
            </a:r>
            <a:r>
              <a:rPr lang="en-GB" dirty="0" smtClean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  <a:p>
            <a:pPr marL="457200" lvl="0" indent="-2286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chemeClr val="dk1"/>
                </a:solidFill>
              </a:rPr>
              <a:t>●  	</a:t>
            </a:r>
            <a:r>
              <a:rPr lang="pt-PT" b="1" dirty="0">
                <a:solidFill>
                  <a:schemeClr val="dk1"/>
                </a:solidFill>
              </a:rPr>
              <a:t>Extra tree feature importance</a:t>
            </a:r>
            <a:r>
              <a:rPr lang="pt-PT" dirty="0">
                <a:solidFill>
                  <a:schemeClr val="dk1"/>
                </a:solidFill>
              </a:rPr>
              <a:t> to decide which variables are important to be included in the model.</a:t>
            </a:r>
            <a:endParaRPr dirty="0">
              <a:solidFill>
                <a:schemeClr val="dk1"/>
              </a:solidFill>
            </a:endParaRPr>
          </a:p>
          <a:p>
            <a:pPr marL="457200" lvl="0" indent="-2286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b="1" dirty="0">
                <a:solidFill>
                  <a:schemeClr val="dk1"/>
                </a:solidFill>
              </a:rPr>
              <a:t>After trying all the methods mentioned above we selected the Chi-square test with criteria of p-value &lt; 0.05. </a:t>
            </a:r>
            <a:endParaRPr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230" y="74670"/>
            <a:ext cx="5251629" cy="347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86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"/>
          <p:cNvSpPr/>
          <p:nvPr/>
        </p:nvSpPr>
        <p:spPr>
          <a:xfrm rot="10800000">
            <a:off x="4033675" y="5038575"/>
            <a:ext cx="4280700" cy="7875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5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37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dirty="0">
                <a:solidFill>
                  <a:srgbClr val="427ADB"/>
                </a:solidFill>
              </a:rPr>
              <a:t>Input Variables</a:t>
            </a:r>
            <a:endParaRPr sz="4000" dirty="0">
              <a:solidFill>
                <a:srgbClr val="427ADB"/>
              </a:solidFill>
            </a:endParaRPr>
          </a:p>
        </p:txBody>
      </p:sp>
      <p:sp>
        <p:nvSpPr>
          <p:cNvPr id="201" name="Google Shape;201;p5"/>
          <p:cNvSpPr txBox="1">
            <a:spLocks noGrp="1"/>
          </p:cNvSpPr>
          <p:nvPr>
            <p:ph type="body" idx="2"/>
          </p:nvPr>
        </p:nvSpPr>
        <p:spPr>
          <a:xfrm>
            <a:off x="658811" y="1819095"/>
            <a:ext cx="4508276" cy="5112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Precipprob			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Solarradiation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Precipcover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Precip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/>
              <a:t>So2</a:t>
            </a:r>
            <a:endParaRPr sz="2000"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/>
              <a:t>Pm25</a:t>
            </a:r>
            <a:endParaRPr sz="2000" dirty="0"/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AutoNum type="arabicPeriod"/>
            </a:pPr>
            <a:r>
              <a:rPr lang="pt-PT" sz="2000" dirty="0">
                <a:solidFill>
                  <a:schemeClr val="accent6">
                    <a:lumMod val="75000"/>
                  </a:schemeClr>
                </a:solidFill>
              </a:rPr>
              <a:t>UVindex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8A4D7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</p:txBody>
      </p:sp>
      <p:sp>
        <p:nvSpPr>
          <p:cNvPr id="202" name="Google Shape;202;p5"/>
          <p:cNvSpPr txBox="1"/>
          <p:nvPr/>
        </p:nvSpPr>
        <p:spPr>
          <a:xfrm>
            <a:off x="5919885" y="1819095"/>
            <a:ext cx="6731453" cy="280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8.  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Feelslikemax</a:t>
            </a:r>
            <a:endParaRPr sz="2000" b="1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9.   </a:t>
            </a:r>
            <a:r>
              <a:rPr lang="pt-PT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No2</a:t>
            </a:r>
            <a:endParaRPr sz="2000"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10.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Feelslike</a:t>
            </a:r>
            <a:endParaRPr sz="2000" b="1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11.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Humidity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12.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Temp</a:t>
            </a:r>
            <a:endParaRPr sz="2000" dirty="0">
              <a:solidFill>
                <a:schemeClr val="accent6">
                  <a:lumMod val="75000"/>
                </a:schemeClr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13.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Feelslikemin</a:t>
            </a:r>
            <a:endParaRPr sz="2000" b="1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sz="2000" b="1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14.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Tem</a:t>
            </a:r>
            <a:r>
              <a:rPr lang="pt-PT" sz="20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PT" sz="2000" b="1" dirty="0">
                <a:solidFill>
                  <a:schemeClr val="accent6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amplitude</a:t>
            </a:r>
            <a:endParaRPr sz="2000" b="1" dirty="0">
              <a:solidFill>
                <a:schemeClr val="accent6">
                  <a:lumMod val="75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5"/>
          <p:cNvSpPr/>
          <p:nvPr/>
        </p:nvSpPr>
        <p:spPr>
          <a:xfrm>
            <a:off x="3649434" y="4823132"/>
            <a:ext cx="1212851" cy="1218493"/>
          </a:xfrm>
          <a:prstGeom prst="ellipse">
            <a:avLst/>
          </a:prstGeom>
          <a:solidFill>
            <a:srgbClr val="D8E2F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5"/>
          <p:cNvSpPr txBox="1"/>
          <p:nvPr/>
        </p:nvSpPr>
        <p:spPr>
          <a:xfrm>
            <a:off x="5075050" y="5078375"/>
            <a:ext cx="3435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Output: Number of asthma admissions</a:t>
            </a:r>
            <a:endParaRPr/>
          </a:p>
        </p:txBody>
      </p:sp>
      <p:pic>
        <p:nvPicPr>
          <p:cNvPr id="205" name="Google Shape;205;p5" descr="Hospital Reception - Free medical icon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68948" y="4990152"/>
            <a:ext cx="820943" cy="82094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9881419" y="1396181"/>
            <a:ext cx="1337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>
                <a:solidFill>
                  <a:schemeClr val="accent6">
                    <a:lumMod val="75000"/>
                  </a:schemeClr>
                </a:solidFill>
              </a:rPr>
              <a:t>Weather</a:t>
            </a:r>
          </a:p>
          <a:p>
            <a:r>
              <a:rPr lang="en-GB" sz="1800" dirty="0" smtClean="0">
                <a:solidFill>
                  <a:schemeClr val="tx1"/>
                </a:solidFill>
              </a:rPr>
              <a:t>Pollution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a4af15db10_1_0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4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Classification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11" name="Google Shape;211;g1a4af15db10_1_0"/>
          <p:cNvGraphicFramePr/>
          <p:nvPr>
            <p:extLst>
              <p:ext uri="{D42A27DB-BD31-4B8C-83A1-F6EECF244321}">
                <p14:modId xmlns:p14="http://schemas.microsoft.com/office/powerpoint/2010/main" val="2768151832"/>
              </p:ext>
            </p:extLst>
          </p:nvPr>
        </p:nvGraphicFramePr>
        <p:xfrm>
          <a:off x="2121220" y="1691636"/>
          <a:ext cx="7504561" cy="4850892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7504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32416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r>
                        <a:rPr lang="pt-PT" sz="2000" dirty="0"/>
                        <a:t>We explored several ML algorithms  for supervised learning:</a:t>
                      </a:r>
                      <a:endParaRPr sz="20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Logistic Regression</a:t>
                      </a: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Decision Tree (DT)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Linear Discriminant Analysis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latin typeface="Arial"/>
                          <a:ea typeface="Arial"/>
                          <a:cs typeface="Arial"/>
                          <a:sym typeface="Arial"/>
                        </a:rPr>
                        <a:t>Gaussian </a:t>
                      </a: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Naive Bayes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Support Vector Machines (SVM)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Random Forest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Sklearn Gradient Boosting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XGBoost Classifier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XGBoost Random Forest Classifier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a4af15db10_1_0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4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dirty="0" smtClean="0">
                <a:solidFill>
                  <a:srgbClr val="427ADB"/>
                </a:solidFill>
              </a:rPr>
              <a:t>Cl</a:t>
            </a:r>
            <a:r>
              <a:rPr lang="en-GB" sz="4000" dirty="0" err="1" smtClean="0">
                <a:solidFill>
                  <a:srgbClr val="427ADB"/>
                </a:solidFill>
              </a:rPr>
              <a:t>ustering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endParaRPr sz="4000" dirty="0">
              <a:solidFill>
                <a:srgbClr val="427ADB"/>
              </a:solidFill>
            </a:endParaRPr>
          </a:p>
        </p:txBody>
      </p:sp>
      <p:graphicFrame>
        <p:nvGraphicFramePr>
          <p:cNvPr id="211" name="Google Shape;211;g1a4af15db10_1_0"/>
          <p:cNvGraphicFramePr/>
          <p:nvPr>
            <p:extLst>
              <p:ext uri="{D42A27DB-BD31-4B8C-83A1-F6EECF244321}">
                <p14:modId xmlns:p14="http://schemas.microsoft.com/office/powerpoint/2010/main" val="1540374815"/>
              </p:ext>
            </p:extLst>
          </p:nvPr>
        </p:nvGraphicFramePr>
        <p:xfrm>
          <a:off x="2121220" y="1691636"/>
          <a:ext cx="7504561" cy="3932416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7504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32416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r>
                        <a:rPr lang="pt-PT" sz="2000" dirty="0"/>
                        <a:t>We explored several ML algorithms  for </a:t>
                      </a:r>
                      <a:r>
                        <a:rPr lang="pt-PT" sz="2000" dirty="0" smtClean="0"/>
                        <a:t>Unsupervised </a:t>
                      </a:r>
                      <a:r>
                        <a:rPr lang="pt-PT" sz="2000" dirty="0"/>
                        <a:t>learning:</a:t>
                      </a:r>
                      <a:endParaRPr sz="20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457200" marR="0" lvl="0" indent="-4572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 panose="020B0604020202020204" pitchFamily="34" charset="0"/>
                        <a:buChar char="•"/>
                      </a:pPr>
                      <a:r>
                        <a:rPr lang="en-GB" sz="2800" dirty="0" smtClean="0"/>
                        <a:t>K-means</a:t>
                      </a:r>
                    </a:p>
                    <a:p>
                      <a:pPr marL="457200" marR="0" lvl="0" indent="-4572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 panose="020B0604020202020204" pitchFamily="34" charset="0"/>
                        <a:buChar char="•"/>
                      </a:pPr>
                      <a:r>
                        <a:rPr lang="en-GB" sz="2800" dirty="0" smtClean="0"/>
                        <a:t>Birch</a:t>
                      </a:r>
                    </a:p>
                    <a:p>
                      <a:pPr marL="457200" marR="0" lvl="0" indent="-4572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 panose="020B0604020202020204" pitchFamily="34" charset="0"/>
                        <a:buChar char="•"/>
                      </a:pPr>
                      <a:r>
                        <a:rPr lang="en-GB" sz="2800" dirty="0" smtClean="0"/>
                        <a:t>DBSCAN</a:t>
                      </a: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623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a4af15db10_1_0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4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dirty="0" smtClean="0">
                <a:solidFill>
                  <a:srgbClr val="427ADB"/>
                </a:solidFill>
              </a:rPr>
              <a:t>Regression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endParaRPr sz="4000" dirty="0">
              <a:solidFill>
                <a:srgbClr val="427ADB"/>
              </a:solidFill>
            </a:endParaRPr>
          </a:p>
        </p:txBody>
      </p:sp>
      <p:graphicFrame>
        <p:nvGraphicFramePr>
          <p:cNvPr id="211" name="Google Shape;211;g1a4af15db10_1_0"/>
          <p:cNvGraphicFramePr/>
          <p:nvPr>
            <p:extLst>
              <p:ext uri="{D42A27DB-BD31-4B8C-83A1-F6EECF244321}">
                <p14:modId xmlns:p14="http://schemas.microsoft.com/office/powerpoint/2010/main" val="3173486947"/>
              </p:ext>
            </p:extLst>
          </p:nvPr>
        </p:nvGraphicFramePr>
        <p:xfrm>
          <a:off x="2121220" y="1691636"/>
          <a:ext cx="7504561" cy="3932416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75045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932416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r>
                        <a:rPr lang="pt-PT" sz="2000" dirty="0"/>
                        <a:t>We explored several ML algorithms  for </a:t>
                      </a:r>
                      <a:r>
                        <a:rPr lang="pt-PT" sz="2000" dirty="0" smtClean="0"/>
                        <a:t>Regression:</a:t>
                      </a:r>
                      <a:endParaRPr sz="20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Linear Regression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Decision Tree Regression</a:t>
                      </a:r>
                      <a:r>
                        <a:rPr lang="pt-PT" sz="1800" baseline="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 (DT)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Random Forest</a:t>
                      </a:r>
                      <a:r>
                        <a:rPr lang="pt-PT" sz="1800" baseline="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pt-PT" sz="1800" baseline="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Regression</a:t>
                      </a: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XGBoost Regression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1800" dirty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XGBoost Random Forest </a:t>
                      </a:r>
                      <a:r>
                        <a:rPr lang="pt-PT" sz="1800" dirty="0" smtClean="0">
                          <a:highlight>
                            <a:srgbClr val="FFFFFF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Regression</a:t>
                      </a:r>
                      <a:endParaRPr sz="1800" dirty="0">
                        <a:highlight>
                          <a:srgbClr val="FFFFFF"/>
                        </a:highlight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endParaRPr sz="2800" dirty="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029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a4af15db10_0_457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4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Model tuning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17" name="Google Shape;217;g1a4af15db10_0_457"/>
          <p:cNvGraphicFramePr/>
          <p:nvPr/>
        </p:nvGraphicFramePr>
        <p:xfrm>
          <a:off x="2067645" y="1343361"/>
          <a:ext cx="10282950" cy="400200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10282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020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2000"/>
                        <a:t>GridSearchCV for model parameters optimizations</a:t>
                      </a:r>
                      <a:endParaRPr sz="280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18" name="Google Shape;218;g1a4af15db10_0_457"/>
          <p:cNvGraphicFramePr/>
          <p:nvPr>
            <p:extLst>
              <p:ext uri="{D42A27DB-BD31-4B8C-83A1-F6EECF244321}">
                <p14:modId xmlns:p14="http://schemas.microsoft.com/office/powerpoint/2010/main" val="863392658"/>
              </p:ext>
            </p:extLst>
          </p:nvPr>
        </p:nvGraphicFramePr>
        <p:xfrm>
          <a:off x="879150" y="1833525"/>
          <a:ext cx="10287000" cy="3712731"/>
        </p:xfrm>
        <a:graphic>
          <a:graphicData uri="http://schemas.openxmlformats.org/drawingml/2006/table">
            <a:tbl>
              <a:tblPr>
                <a:noFill/>
                <a:tableStyleId>{AB60AB4B-273A-4AAA-B8E6-DCD02A73053C}</a:tableStyleId>
              </a:tblPr>
              <a:tblGrid>
                <a:gridCol w="51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3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/>
                        <a:t>Model 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/>
                        <a:t>Best score and best parameter(s)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/>
                        <a:t>Gaussian Naive Bayes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0.555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{'var_smoothing': 0.8111308307896871}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 dirty="0"/>
                        <a:t>Linear Discriminant Analysis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0.574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{'shrinkage': 0.01, 'solver': 'lsqr'}</a:t>
                      </a:r>
                      <a:endParaRPr sz="18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/>
                        <a:t>Decision Tree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0.593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{'criterion': 'entropy', 'max_depth': 18, 'max_features': 9, 'min_samples_leaf': 1, 'min_samples_split': 2}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 dirty="0"/>
                        <a:t>SVC model 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0.563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60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C': 100, 'gamma': 1, 'kernel': 'linear</a:t>
                      </a:r>
                      <a:r>
                        <a:rPr lang="pt-PT" sz="1400" dirty="0" smtClean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'}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 dirty="0"/>
                        <a:t>Logistic Regression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0.571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{'C': 100, 'max_iter': 100, 'penalty': 'l2', 'solver': 'lbfgs'}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19" name="Google Shape;219;g1a4af15db10_0_457"/>
          <p:cNvSpPr txBox="1"/>
          <p:nvPr/>
        </p:nvSpPr>
        <p:spPr>
          <a:xfrm>
            <a:off x="1909160" y="5814523"/>
            <a:ext cx="77154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>
                <a:latin typeface="Calibri"/>
                <a:ea typeface="Calibri"/>
                <a:cs typeface="Calibri"/>
                <a:sym typeface="Calibri"/>
              </a:rPr>
              <a:t>F1_score = 2 x (Precision x Recall) / Precision + Recall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a4af15db10_0_469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4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Model tuning 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</a:pP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25" name="Google Shape;225;g1a4af15db10_0_469"/>
          <p:cNvGraphicFramePr/>
          <p:nvPr/>
        </p:nvGraphicFramePr>
        <p:xfrm>
          <a:off x="2067645" y="1343361"/>
          <a:ext cx="10282950" cy="400200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10282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00200">
                <a:tc>
                  <a:txBody>
                    <a:bodyPr/>
                    <a:lstStyle/>
                    <a:p>
                      <a:pPr marL="457200" lvl="0" indent="-3429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3A3B41"/>
                        </a:buClr>
                        <a:buSzPts val="1800"/>
                        <a:buFont typeface="Montserrat"/>
                        <a:buChar char="●"/>
                      </a:pPr>
                      <a:r>
                        <a:rPr lang="pt-PT" sz="2000"/>
                        <a:t>GridSearchCV for model hyperparameters optimizations</a:t>
                      </a:r>
                      <a:endParaRPr sz="280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26" name="Google Shape;226;g1a4af15db10_0_469"/>
          <p:cNvSpPr txBox="1"/>
          <p:nvPr/>
        </p:nvSpPr>
        <p:spPr>
          <a:xfrm>
            <a:off x="1928825" y="5411400"/>
            <a:ext cx="7715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Calibri"/>
                <a:ea typeface="Calibri"/>
                <a:cs typeface="Calibri"/>
                <a:sym typeface="Calibri"/>
              </a:rPr>
              <a:t>F1_score = 2 x (Precision x Recall) / Precision + Recall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27" name="Google Shape;227;g1a4af15db10_0_469"/>
          <p:cNvGraphicFramePr/>
          <p:nvPr>
            <p:extLst>
              <p:ext uri="{D42A27DB-BD31-4B8C-83A1-F6EECF244321}">
                <p14:modId xmlns:p14="http://schemas.microsoft.com/office/powerpoint/2010/main" val="1065977673"/>
              </p:ext>
            </p:extLst>
          </p:nvPr>
        </p:nvGraphicFramePr>
        <p:xfrm>
          <a:off x="879150" y="1833525"/>
          <a:ext cx="10287000" cy="3617002"/>
        </p:xfrm>
        <a:graphic>
          <a:graphicData uri="http://schemas.openxmlformats.org/drawingml/2006/table">
            <a:tbl>
              <a:tblPr>
                <a:noFill/>
                <a:tableStyleId>{AB60AB4B-273A-4AAA-B8E6-DCD02A73053C}</a:tableStyleId>
              </a:tblPr>
              <a:tblGrid>
                <a:gridCol w="514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3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/>
                        <a:t>Model 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/>
                        <a:t>Best score and best parameter(s)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 dirty="0"/>
                        <a:t>Gradient Boosting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0.589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{'learning_rate': 1, 'max_depth': 5, 'max_features': 9, 'n_estimators': 150}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 b="1"/>
                        <a:t>XGBoost Classifier</a:t>
                      </a:r>
                      <a:endParaRPr sz="16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0.536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{'learning_rate': 1, 'max_depth': 6, 'n_estimators': 200}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400"/>
                        </a:spcBef>
                        <a:spcAft>
                          <a:spcPts val="400"/>
                        </a:spcAft>
                        <a:buNone/>
                      </a:pPr>
                      <a:r>
                        <a:rPr lang="pt-PT" sz="1600" b="1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RFXGBoost Classifier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0.570</a:t>
                      </a:r>
                      <a:endParaRPr sz="14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{'learning_rate': 1, 'max_depth': 1, 'n_estimators': 300}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4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PT" sz="1600" b="1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Random Forest</a:t>
                      </a:r>
                      <a:endParaRPr sz="1600" b="1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spcBef>
                          <a:spcPts val="40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607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f1_weighted: 0.539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lnSpc>
                          <a:spcPct val="110795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400" dirty="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Config: {'bootstrap': False, 'max_depth': 9, 'max_features': 'auto', 'n_estimators': 200}</a:t>
                      </a:r>
                      <a:endParaRPr sz="1400" dirty="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>
            <a:spLocks noGrp="1"/>
          </p:cNvSpPr>
          <p:nvPr>
            <p:ph type="body" idx="1"/>
          </p:nvPr>
        </p:nvSpPr>
        <p:spPr>
          <a:xfrm>
            <a:off x="585455" y="596917"/>
            <a:ext cx="1087437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The Problem &amp; The Solution</a:t>
            </a:r>
            <a:endParaRPr/>
          </a:p>
        </p:txBody>
      </p:sp>
      <p:sp>
        <p:nvSpPr>
          <p:cNvPr id="102" name="Google Shape;102;p3"/>
          <p:cNvSpPr/>
          <p:nvPr/>
        </p:nvSpPr>
        <p:spPr>
          <a:xfrm>
            <a:off x="756314" y="1513147"/>
            <a:ext cx="1698837" cy="1698840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3329" y="1625018"/>
            <a:ext cx="1791443" cy="134793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3"/>
          <p:cNvSpPr txBox="1"/>
          <p:nvPr/>
        </p:nvSpPr>
        <p:spPr>
          <a:xfrm>
            <a:off x="470800" y="3429000"/>
            <a:ext cx="2476500" cy="96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>
                <a:solidFill>
                  <a:srgbClr val="427ADB"/>
                </a:solidFill>
                <a:latin typeface="Calibri"/>
                <a:ea typeface="Calibri"/>
                <a:cs typeface="Calibri"/>
                <a:sym typeface="Calibri"/>
              </a:rPr>
              <a:t>Elevated Healthcare expenditures</a:t>
            </a:r>
            <a:endParaRPr/>
          </a:p>
        </p:txBody>
      </p:sp>
      <p:graphicFrame>
        <p:nvGraphicFramePr>
          <p:cNvPr id="105" name="Google Shape;105;p3"/>
          <p:cNvGraphicFramePr/>
          <p:nvPr/>
        </p:nvGraphicFramePr>
        <p:xfrm>
          <a:off x="5456420" y="1840386"/>
          <a:ext cx="6003400" cy="1877175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6003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77175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Courier New"/>
                        <a:buNone/>
                      </a:pPr>
                      <a:r>
                        <a:rPr lang="pt-PT" sz="2800" u="none" strike="noStrike" cap="none">
                          <a:solidFill>
                            <a:schemeClr val="dk1"/>
                          </a:solidFill>
                        </a:rPr>
                        <a:t>Emergency department visits from people with asthma, associated with the worsening of the chronic condition.</a:t>
                      </a:r>
                      <a:endParaRPr sz="28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6" name="Google Shape;106;p3"/>
          <p:cNvSpPr/>
          <p:nvPr/>
        </p:nvSpPr>
        <p:spPr>
          <a:xfrm>
            <a:off x="3190834" y="3055866"/>
            <a:ext cx="1698837" cy="1698840"/>
          </a:xfrm>
          <a:prstGeom prst="ellipse">
            <a:avLst/>
          </a:prstGeom>
          <a:solidFill>
            <a:schemeClr val="lt1"/>
          </a:solidFill>
          <a:ln w="762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0353" y="3429000"/>
            <a:ext cx="1132305" cy="95028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2802002" y="4853009"/>
            <a:ext cx="2476500" cy="967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b="1">
                <a:solidFill>
                  <a:srgbClr val="427ADB"/>
                </a:solidFill>
                <a:latin typeface="Calibri"/>
                <a:ea typeface="Calibri"/>
                <a:cs typeface="Calibri"/>
                <a:sym typeface="Calibri"/>
              </a:rPr>
              <a:t>Bad patient experience</a:t>
            </a:r>
            <a:endParaRPr/>
          </a:p>
        </p:txBody>
      </p:sp>
      <p:sp>
        <p:nvSpPr>
          <p:cNvPr id="109" name="Google Shape;109;p3"/>
          <p:cNvSpPr txBox="1"/>
          <p:nvPr/>
        </p:nvSpPr>
        <p:spPr>
          <a:xfrm>
            <a:off x="6368900" y="4249525"/>
            <a:ext cx="5249400" cy="12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500" b="1">
                <a:solidFill>
                  <a:srgbClr val="427ADB"/>
                </a:solidFill>
                <a:latin typeface="Calibri"/>
                <a:ea typeface="Calibri"/>
                <a:cs typeface="Calibri"/>
                <a:sym typeface="Calibri"/>
              </a:rPr>
              <a:t>Machine Learning model to predict the risk of an emergent admission from people with asthma</a:t>
            </a:r>
            <a:endParaRPr sz="2500"/>
          </a:p>
        </p:txBody>
      </p:sp>
      <p:sp>
        <p:nvSpPr>
          <p:cNvPr id="110" name="Google Shape;110;p3"/>
          <p:cNvSpPr/>
          <p:nvPr/>
        </p:nvSpPr>
        <p:spPr>
          <a:xfrm>
            <a:off x="8216550" y="3238800"/>
            <a:ext cx="771600" cy="9504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6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37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Results</a:t>
            </a:r>
            <a:endParaRPr sz="4000">
              <a:solidFill>
                <a:srgbClr val="427ADB"/>
              </a:solidFill>
            </a:endParaRPr>
          </a:p>
        </p:txBody>
      </p:sp>
      <p:pic>
        <p:nvPicPr>
          <p:cNvPr id="234" name="Google Shape;23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8899" y="660501"/>
            <a:ext cx="6125165" cy="5514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a4dacf61c6_0_107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Discussion</a:t>
            </a:r>
            <a:endParaRPr sz="4000">
              <a:solidFill>
                <a:srgbClr val="427ADB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 b="0">
                <a:solidFill>
                  <a:srgbClr val="427ADB"/>
                </a:solidFill>
              </a:rPr>
              <a:t>Limitations</a:t>
            </a: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41" name="Google Shape;241;g1a4dacf61c6_0_107"/>
          <p:cNvGraphicFramePr/>
          <p:nvPr/>
        </p:nvGraphicFramePr>
        <p:xfrm>
          <a:off x="658810" y="1885357"/>
          <a:ext cx="10874375" cy="4438650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10874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8350">
                <a:tc>
                  <a:txBody>
                    <a:bodyPr/>
                    <a:lstStyle/>
                    <a:p>
                      <a:pPr marL="457200" lvl="0" indent="-387350" algn="just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SzPts val="2500"/>
                        <a:buChar char="●"/>
                      </a:pPr>
                      <a:r>
                        <a:rPr lang="pt-PT" sz="2500"/>
                        <a:t>Data quality - once real-world settings are more likely to lead to reduced data quality. </a:t>
                      </a:r>
                      <a:endParaRPr sz="2500"/>
                    </a:p>
                    <a:p>
                      <a:pPr marL="457200" lvl="0" indent="-387350" algn="just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SzPts val="2500"/>
                        <a:buChar char="●"/>
                      </a:pPr>
                      <a:r>
                        <a:rPr lang="pt-PT" sz="2500"/>
                        <a:t>Low sample size related to the fact that we only used information from one hospital </a:t>
                      </a:r>
                      <a:endParaRPr sz="2500"/>
                    </a:p>
                    <a:p>
                      <a:pPr marL="457200" lvl="0" indent="-387350" algn="just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SzPts val="2500"/>
                        <a:buChar char="●"/>
                      </a:pPr>
                      <a:r>
                        <a:rPr lang="pt-PT" sz="2500"/>
                        <a:t>Data available from the period of april 2020 to december 2021, inclusive, could not be used, because the number of hospital admissions was highly influenced by the COVID-19 pandemic.</a:t>
                      </a:r>
                      <a:endParaRPr sz="70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just" rtl="0"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075">
                <a:tc>
                  <a:txBody>
                    <a:bodyPr/>
                    <a:lstStyle/>
                    <a:p>
                      <a:pPr marL="457200" marR="0" lvl="0" indent="-2667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a4dacf61c6_0_116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Conclusions</a:t>
            </a: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48" name="Google Shape;248;g1a4dacf61c6_0_116"/>
          <p:cNvGraphicFramePr/>
          <p:nvPr/>
        </p:nvGraphicFramePr>
        <p:xfrm>
          <a:off x="658810" y="1885357"/>
          <a:ext cx="10874375" cy="2907030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10874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8350">
                <a:tc>
                  <a:txBody>
                    <a:bodyPr/>
                    <a:lstStyle/>
                    <a:p>
                      <a:pPr marL="457200" lvl="0" indent="-387350" algn="just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SzPts val="2500"/>
                        <a:buChar char="●"/>
                      </a:pPr>
                      <a:r>
                        <a:rPr lang="pt-PT" sz="2500"/>
                        <a:t>The data analysed does not suggest a direct influence of environment conditions (weather, pollution and pollen) in the risk of hospital admissions due to asthma.</a:t>
                      </a:r>
                      <a:endParaRPr sz="2500"/>
                    </a:p>
                    <a:p>
                      <a:pPr marL="457200" lvl="0" indent="-381000" algn="just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2400"/>
                        <a:buChar char="●"/>
                      </a:pPr>
                      <a:r>
                        <a:rPr lang="pt-PT" sz="2500"/>
                        <a:t>This might be due to the fact that the dataset used is limited.</a:t>
                      </a:r>
                      <a:r>
                        <a:rPr lang="pt-PT" sz="3000"/>
                        <a:t> </a:t>
                      </a:r>
                      <a:endParaRPr sz="3000"/>
                    </a:p>
                    <a:p>
                      <a:pPr marL="0" marR="0" lvl="0" indent="0" algn="just" rtl="0"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075">
                <a:tc>
                  <a:txBody>
                    <a:bodyPr/>
                    <a:lstStyle/>
                    <a:p>
                      <a:pPr marL="457200" marR="0" lvl="0" indent="-2667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Future Directions</a:t>
            </a: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255" name="Google Shape;255;p7"/>
          <p:cNvGraphicFramePr/>
          <p:nvPr/>
        </p:nvGraphicFramePr>
        <p:xfrm>
          <a:off x="658810" y="1885357"/>
          <a:ext cx="10874375" cy="1828800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10874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8350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lang="pt-PT" sz="30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Integrate the machine learning model in an alert system to healthcare professionals and people with asthma considering two levels of risk (low and high risk)</a:t>
                      </a:r>
                      <a:endParaRPr/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075">
                <a:tc>
                  <a:txBody>
                    <a:bodyPr/>
                    <a:lstStyle/>
                    <a:p>
                      <a:pPr marL="457200" marR="0" lvl="0" indent="-2667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endParaRPr sz="30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56" name="Google Shape;256;p7"/>
          <p:cNvGraphicFramePr/>
          <p:nvPr/>
        </p:nvGraphicFramePr>
        <p:xfrm>
          <a:off x="2093243" y="4848200"/>
          <a:ext cx="8005500" cy="1532180"/>
        </p:xfrm>
        <a:graphic>
          <a:graphicData uri="http://schemas.openxmlformats.org/drawingml/2006/table">
            <a:tbl>
              <a:tblPr>
                <a:noFill/>
                <a:tableStyleId>{7771D6B8-D9F4-41C3-A986-3B358342B592}</a:tableStyleId>
              </a:tblPr>
              <a:tblGrid>
                <a:gridCol w="8005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4875">
                <a:tc>
                  <a:txBody>
                    <a:bodyPr/>
                    <a:lstStyle/>
                    <a:p>
                      <a:pPr marL="457200" marR="0" lvl="0" indent="-4572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Char char="•"/>
                      </a:pPr>
                      <a:r>
                        <a:rPr lang="pt-PT" sz="24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Consider more personal characteristics, not only weather characteristics </a:t>
                      </a:r>
                      <a:endParaRPr/>
                    </a:p>
                    <a:p>
                      <a:pPr marL="457200" marR="0" lvl="0" indent="-4572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Char char="•"/>
                      </a:pPr>
                      <a:r>
                        <a:rPr lang="pt-PT" sz="24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Collect information from all the country</a:t>
                      </a:r>
                      <a:endParaRPr sz="2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00">
                <a:tc>
                  <a:txBody>
                    <a:bodyPr/>
                    <a:lstStyle/>
                    <a:p>
                      <a:pPr marL="457200" marR="0" lvl="0" indent="-2794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endParaRPr sz="28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57" name="Google Shape;257;p7"/>
          <p:cNvSpPr/>
          <p:nvPr/>
        </p:nvSpPr>
        <p:spPr>
          <a:xfrm>
            <a:off x="5601321" y="3367684"/>
            <a:ext cx="989400" cy="11280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a4e15913a4_0_13"/>
          <p:cNvSpPr txBox="1">
            <a:spLocks noGrp="1"/>
          </p:cNvSpPr>
          <p:nvPr>
            <p:ph type="body" idx="1"/>
          </p:nvPr>
        </p:nvSpPr>
        <p:spPr>
          <a:xfrm>
            <a:off x="2279536" y="2375001"/>
            <a:ext cx="108744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5000">
                <a:solidFill>
                  <a:srgbClr val="427ADB"/>
                </a:solidFill>
              </a:rPr>
              <a:t>Thank you!</a:t>
            </a:r>
            <a:endParaRPr sz="5000">
              <a:solidFill>
                <a:srgbClr val="427ADB"/>
              </a:solidFill>
            </a:endParaRPr>
          </a:p>
        </p:txBody>
      </p:sp>
      <p:graphicFrame>
        <p:nvGraphicFramePr>
          <p:cNvPr id="274" name="Google Shape;274;g1a4e15913a4_0_13"/>
          <p:cNvGraphicFramePr/>
          <p:nvPr>
            <p:extLst>
              <p:ext uri="{D42A27DB-BD31-4B8C-83A1-F6EECF244321}">
                <p14:modId xmlns:p14="http://schemas.microsoft.com/office/powerpoint/2010/main" val="2664947945"/>
              </p:ext>
            </p:extLst>
          </p:nvPr>
        </p:nvGraphicFramePr>
        <p:xfrm>
          <a:off x="6914993" y="5062231"/>
          <a:ext cx="3768800" cy="87977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76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4875">
                <a:tc>
                  <a:txBody>
                    <a:bodyPr/>
                    <a:lstStyle/>
                    <a:p>
                      <a:pPr marL="0" marR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2400" dirty="0"/>
                        <a:t>Sponsored by:</a:t>
                      </a:r>
                      <a:endParaRPr sz="24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4900">
                <a:tc>
                  <a:txBody>
                    <a:bodyPr/>
                    <a:lstStyle/>
                    <a:p>
                      <a:pPr marL="457200" marR="0" lvl="0" indent="-27940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800"/>
                        <a:buFont typeface="Arial"/>
                        <a:buNone/>
                      </a:pPr>
                      <a:endParaRPr sz="28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9525" marR="89525" marT="0" marB="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75" name="Google Shape;275;g1a4e15913a4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8650" y="5190394"/>
            <a:ext cx="1828800" cy="13312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g1a4e15913a4_0_13" descr="NOVA School of Science and Technology | FCT NOVA"/>
          <p:cNvPicPr preferRelativeResize="0"/>
          <p:nvPr/>
        </p:nvPicPr>
        <p:blipFill rotWithShape="1">
          <a:blip r:embed="rId4">
            <a:alphaModFix/>
          </a:blip>
          <a:srcRect t="1487"/>
          <a:stretch/>
        </p:blipFill>
        <p:spPr>
          <a:xfrm>
            <a:off x="270805" y="244386"/>
            <a:ext cx="1828800" cy="1793523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g1a4e15913a4_0_13"/>
          <p:cNvSpPr txBox="1"/>
          <p:nvPr/>
        </p:nvSpPr>
        <p:spPr>
          <a:xfrm>
            <a:off x="2695200" y="3416975"/>
            <a:ext cx="7294374" cy="584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/>
            <a:r>
              <a:rPr lang="en-GB" sz="2600" dirty="0">
                <a:latin typeface="Edwardian Script ITC" panose="030303020407070D0804" pitchFamily="66" charset="0"/>
                <a:ea typeface="Caveat"/>
                <a:cs typeface="Darya" panose="00000400000000000000" pitchFamily="2" charset="-78"/>
                <a:sym typeface="Caveat"/>
              </a:rPr>
              <a:t>“Education is the most powerful weapon which you can use to change the world.”</a:t>
            </a:r>
          </a:p>
        </p:txBody>
      </p:sp>
      <p:sp>
        <p:nvSpPr>
          <p:cNvPr id="278" name="Google Shape;278;g1a4e15913a4_0_13"/>
          <p:cNvSpPr txBox="1"/>
          <p:nvPr/>
        </p:nvSpPr>
        <p:spPr>
          <a:xfrm>
            <a:off x="9523500" y="3944400"/>
            <a:ext cx="149395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/>
              <a:t>Nelson Mandela</a:t>
            </a:r>
            <a:endParaRPr sz="1200" dirty="0"/>
          </a:p>
        </p:txBody>
      </p:sp>
    </p:spTree>
    <p:extLst>
      <p:ext uri="{BB962C8B-B14F-4D97-AF65-F5344CB8AC3E}">
        <p14:creationId xmlns:p14="http://schemas.microsoft.com/office/powerpoint/2010/main" val="103995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375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Methods</a:t>
            </a:r>
            <a:endParaRPr sz="4000">
              <a:solidFill>
                <a:srgbClr val="427ADB"/>
              </a:solidFill>
            </a:endParaRPr>
          </a:p>
        </p:txBody>
      </p:sp>
      <p:grpSp>
        <p:nvGrpSpPr>
          <p:cNvPr id="117" name="Google Shape;117;p4"/>
          <p:cNvGrpSpPr/>
          <p:nvPr/>
        </p:nvGrpSpPr>
        <p:grpSpPr>
          <a:xfrm>
            <a:off x="1441774" y="1197170"/>
            <a:ext cx="9825993" cy="4687404"/>
            <a:chOff x="786005" y="1053539"/>
            <a:chExt cx="9825993" cy="4687404"/>
          </a:xfrm>
        </p:grpSpPr>
        <p:sp>
          <p:nvSpPr>
            <p:cNvPr id="118" name="Google Shape;118;p4"/>
            <p:cNvSpPr/>
            <p:nvPr/>
          </p:nvSpPr>
          <p:spPr>
            <a:xfrm>
              <a:off x="786005" y="2918818"/>
              <a:ext cx="1770323" cy="1020377"/>
            </a:xfrm>
            <a:prstGeom prst="homePlate">
              <a:avLst>
                <a:gd name="adj" fmla="val 50000"/>
              </a:avLst>
            </a:prstGeom>
            <a:solidFill>
              <a:srgbClr val="2F549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Problem definition</a:t>
              </a:r>
              <a:endParaRPr sz="1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2134890" y="2918809"/>
              <a:ext cx="2092778" cy="1020377"/>
            </a:xfrm>
            <a:prstGeom prst="chevron">
              <a:avLst>
                <a:gd name="adj" fmla="val 50000"/>
              </a:avLst>
            </a:prstGeom>
            <a:solidFill>
              <a:srgbClr val="2E7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Collection </a:t>
              </a:r>
              <a:endParaRPr dirty="0"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3820427" y="2918808"/>
              <a:ext cx="2276799" cy="1020378"/>
            </a:xfrm>
            <a:prstGeom prst="chevron">
              <a:avLst>
                <a:gd name="adj" fmla="val 50000"/>
              </a:avLst>
            </a:prstGeom>
            <a:solidFill>
              <a:srgbClr val="8DA9D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Preparation</a:t>
              </a:r>
              <a:endParaRPr sz="1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686145" y="2918813"/>
              <a:ext cx="2729457" cy="1020373"/>
            </a:xfrm>
            <a:prstGeom prst="chevron">
              <a:avLst>
                <a:gd name="adj" fmla="val 50000"/>
              </a:avLst>
            </a:prstGeom>
            <a:solidFill>
              <a:srgbClr val="9CC2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 dirty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 Selection and Implementation</a:t>
              </a:r>
              <a:endParaRPr sz="1600" b="1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7985739" y="2918817"/>
              <a:ext cx="2108714" cy="1020369"/>
            </a:xfrm>
            <a:prstGeom prst="chevron">
              <a:avLst>
                <a:gd name="adj" fmla="val 50000"/>
              </a:avLst>
            </a:prstGeom>
            <a:solidFill>
              <a:srgbClr val="D8E2F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PT" sz="1600" b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 Evaluation</a:t>
              </a:r>
              <a:endParaRPr sz="16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3" name="Google Shape;123;p4"/>
            <p:cNvGrpSpPr/>
            <p:nvPr/>
          </p:nvGrpSpPr>
          <p:grpSpPr>
            <a:xfrm rot="10800000">
              <a:off x="3044331" y="2486050"/>
              <a:ext cx="69960" cy="432758"/>
              <a:chOff x="814878" y="4272104"/>
              <a:chExt cx="69960" cy="432758"/>
            </a:xfrm>
          </p:grpSpPr>
          <p:cxnSp>
            <p:nvCxnSpPr>
              <p:cNvPr id="124" name="Google Shape;124;p4"/>
              <p:cNvCxnSpPr/>
              <p:nvPr/>
            </p:nvCxnSpPr>
            <p:spPr>
              <a:xfrm>
                <a:off x="850971" y="4272104"/>
                <a:ext cx="0" cy="35213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125" name="Google Shape;125;p4"/>
              <p:cNvSpPr/>
              <p:nvPr/>
            </p:nvSpPr>
            <p:spPr>
              <a:xfrm>
                <a:off x="814878" y="4624242"/>
                <a:ext cx="69960" cy="80620"/>
              </a:xfrm>
              <a:prstGeom prst="ellipse">
                <a:avLst/>
              </a:prstGeom>
              <a:solidFill>
                <a:srgbClr val="404040"/>
              </a:solidFill>
              <a:ln w="12700" cap="flat" cmpd="sng">
                <a:solidFill>
                  <a:srgbClr val="40404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" name="Google Shape;126;p4"/>
            <p:cNvGrpSpPr/>
            <p:nvPr/>
          </p:nvGrpSpPr>
          <p:grpSpPr>
            <a:xfrm rot="10800000">
              <a:off x="7054159" y="2486050"/>
              <a:ext cx="69960" cy="432758"/>
              <a:chOff x="814878" y="4272104"/>
              <a:chExt cx="69960" cy="432758"/>
            </a:xfrm>
          </p:grpSpPr>
          <p:cxnSp>
            <p:nvCxnSpPr>
              <p:cNvPr id="127" name="Google Shape;127;p4"/>
              <p:cNvCxnSpPr/>
              <p:nvPr/>
            </p:nvCxnSpPr>
            <p:spPr>
              <a:xfrm>
                <a:off x="850971" y="4272104"/>
                <a:ext cx="0" cy="35213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128" name="Google Shape;128;p4"/>
              <p:cNvSpPr/>
              <p:nvPr/>
            </p:nvSpPr>
            <p:spPr>
              <a:xfrm>
                <a:off x="814878" y="4624242"/>
                <a:ext cx="69960" cy="80620"/>
              </a:xfrm>
              <a:prstGeom prst="ellipse">
                <a:avLst/>
              </a:prstGeom>
              <a:solidFill>
                <a:srgbClr val="404040"/>
              </a:solidFill>
              <a:ln w="12700" cap="flat" cmpd="sng">
                <a:solidFill>
                  <a:srgbClr val="40404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9" name="Google Shape;129;p4"/>
            <p:cNvGrpSpPr/>
            <p:nvPr/>
          </p:nvGrpSpPr>
          <p:grpSpPr>
            <a:xfrm>
              <a:off x="4851966" y="3939186"/>
              <a:ext cx="69960" cy="432758"/>
              <a:chOff x="814878" y="4272104"/>
              <a:chExt cx="69960" cy="432758"/>
            </a:xfrm>
          </p:grpSpPr>
          <p:cxnSp>
            <p:nvCxnSpPr>
              <p:cNvPr id="130" name="Google Shape;130;p4"/>
              <p:cNvCxnSpPr/>
              <p:nvPr/>
            </p:nvCxnSpPr>
            <p:spPr>
              <a:xfrm>
                <a:off x="850971" y="4272104"/>
                <a:ext cx="0" cy="35213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131" name="Google Shape;131;p4"/>
              <p:cNvSpPr/>
              <p:nvPr/>
            </p:nvSpPr>
            <p:spPr>
              <a:xfrm>
                <a:off x="814878" y="4624242"/>
                <a:ext cx="69960" cy="80620"/>
              </a:xfrm>
              <a:prstGeom prst="ellipse">
                <a:avLst/>
              </a:prstGeom>
              <a:solidFill>
                <a:srgbClr val="404040"/>
              </a:solidFill>
              <a:ln w="12700" cap="flat" cmpd="sng">
                <a:solidFill>
                  <a:srgbClr val="40404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2" name="Google Shape;132;p4"/>
            <p:cNvGrpSpPr/>
            <p:nvPr/>
          </p:nvGrpSpPr>
          <p:grpSpPr>
            <a:xfrm>
              <a:off x="8931932" y="3939186"/>
              <a:ext cx="69960" cy="432758"/>
              <a:chOff x="814878" y="4272104"/>
              <a:chExt cx="69960" cy="432758"/>
            </a:xfrm>
          </p:grpSpPr>
          <p:cxnSp>
            <p:nvCxnSpPr>
              <p:cNvPr id="133" name="Google Shape;133;p4"/>
              <p:cNvCxnSpPr/>
              <p:nvPr/>
            </p:nvCxnSpPr>
            <p:spPr>
              <a:xfrm>
                <a:off x="850971" y="4272104"/>
                <a:ext cx="0" cy="35213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134" name="Google Shape;134;p4"/>
              <p:cNvSpPr/>
              <p:nvPr/>
            </p:nvSpPr>
            <p:spPr>
              <a:xfrm>
                <a:off x="814878" y="4624242"/>
                <a:ext cx="69960" cy="80620"/>
              </a:xfrm>
              <a:prstGeom prst="ellipse">
                <a:avLst/>
              </a:prstGeom>
              <a:solidFill>
                <a:srgbClr val="404040"/>
              </a:solidFill>
              <a:ln w="12700" cap="flat" cmpd="sng">
                <a:solidFill>
                  <a:srgbClr val="40404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5" name="Google Shape;135;p4"/>
            <p:cNvSpPr txBox="1"/>
            <p:nvPr/>
          </p:nvSpPr>
          <p:spPr>
            <a:xfrm>
              <a:off x="2344773" y="1053539"/>
              <a:ext cx="1882895" cy="14772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285750" marR="0" lvl="0" indent="-285750" algn="just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Asthma admissions</a:t>
              </a: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just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Pollen</a:t>
              </a: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just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Weather</a:t>
              </a: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just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Pollution</a:t>
              </a: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4"/>
            <p:cNvSpPr txBox="1"/>
            <p:nvPr/>
          </p:nvSpPr>
          <p:spPr>
            <a:xfrm>
              <a:off x="3709754" y="4479665"/>
              <a:ext cx="2708716" cy="923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45700" rIns="0" bIns="45700" anchor="t" anchorCtr="0">
              <a:spAutoFit/>
            </a:bodyPr>
            <a:lstStyle/>
            <a:p>
              <a:pPr marL="285750" indent="-285750"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Exploratory Data </a:t>
              </a: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Analysis</a:t>
              </a:r>
            </a:p>
            <a:p>
              <a:pPr marL="285750" indent="-285750"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Data </a:t>
              </a: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Cleaning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Feature </a:t>
              </a: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Engineering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4"/>
            <p:cNvSpPr txBox="1"/>
            <p:nvPr/>
          </p:nvSpPr>
          <p:spPr>
            <a:xfrm>
              <a:off x="8222759" y="4540655"/>
              <a:ext cx="2389239" cy="12002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Precision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Recall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F1-score weighted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Clr>
                  <a:srgbClr val="231F20"/>
                </a:buClr>
                <a:buSzPts val="1400"/>
                <a:buFont typeface="Calibri"/>
                <a:buChar char="-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MSE</a:t>
              </a:r>
              <a:endParaRPr sz="1800" dirty="0"/>
            </a:p>
          </p:txBody>
        </p:sp>
        <p:sp>
          <p:nvSpPr>
            <p:cNvPr id="138" name="Google Shape;138;p4"/>
            <p:cNvSpPr txBox="1"/>
            <p:nvPr/>
          </p:nvSpPr>
          <p:spPr>
            <a:xfrm>
              <a:off x="6222715" y="1108370"/>
              <a:ext cx="3680861" cy="1754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Random Forest </a:t>
              </a: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Model</a:t>
              </a: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Logistic Regression</a:t>
              </a: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SVM</a:t>
              </a: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LDA</a:t>
              </a:r>
              <a:endParaRPr lang="pt-PT"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XGBoost</a:t>
              </a:r>
            </a:p>
            <a:p>
              <a:pPr marL="285750" marR="0" lvl="0" indent="-285750" algn="l" rtl="0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</a:pPr>
              <a:r>
                <a:rPr lang="pt-PT" sz="1800" dirty="0" smtClean="0">
                  <a:solidFill>
                    <a:srgbClr val="231F20"/>
                  </a:solidFill>
                  <a:latin typeface="Calibri"/>
                  <a:ea typeface="Calibri"/>
                  <a:cs typeface="Calibri"/>
                  <a:sym typeface="Calibri"/>
                </a:rPr>
                <a:t>...</a:t>
              </a:r>
              <a:endParaRPr sz="1800" dirty="0">
                <a:solidFill>
                  <a:srgbClr val="231F2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a4dacf61c6_0_3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Data Collection and Integration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145" name="Google Shape;145;g1a4dacf61c6_0_3"/>
          <p:cNvSpPr txBox="1">
            <a:spLocks noGrp="1"/>
          </p:cNvSpPr>
          <p:nvPr>
            <p:ph type="body" idx="2"/>
          </p:nvPr>
        </p:nvSpPr>
        <p:spPr>
          <a:xfrm>
            <a:off x="658811" y="1474971"/>
            <a:ext cx="10238400" cy="7193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342900" lvl="0" indent="-3175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pt-PT" dirty="0"/>
              <a:t>Admission Data</a:t>
            </a:r>
            <a:endParaRPr dirty="0"/>
          </a:p>
          <a:p>
            <a:pPr marL="685800" lvl="1" indent="-203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lang="en-GB" sz="1800" b="1" dirty="0" smtClean="0"/>
              <a:t>Hospital Sao Francisco Xavier</a:t>
            </a:r>
            <a:endParaRPr sz="1800" b="1" dirty="0"/>
          </a:p>
          <a:p>
            <a:pPr marL="685800" lvl="1" indent="-203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lang="pt-PT" sz="1800" dirty="0" smtClean="0"/>
              <a:t>#1,762 URG </a:t>
            </a:r>
            <a:r>
              <a:rPr lang="pt-PT" sz="1800" dirty="0"/>
              <a:t>asthma admissions </a:t>
            </a:r>
            <a:r>
              <a:rPr lang="pt-PT" sz="1800" dirty="0" smtClean="0"/>
              <a:t> from first of </a:t>
            </a:r>
            <a:r>
              <a:rPr lang="pt-PT" sz="1800" dirty="0"/>
              <a:t>January 2019 to 29 November 2022</a:t>
            </a:r>
            <a:endParaRPr sz="1800" dirty="0"/>
          </a:p>
          <a:p>
            <a:pPr marL="685800" lvl="1" indent="-203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</a:pPr>
            <a:r>
              <a:rPr lang="pt-PT" sz="1800" dirty="0"/>
              <a:t>We excluded data after March 2020 </a:t>
            </a:r>
            <a:r>
              <a:rPr lang="pt-PT" sz="1800" dirty="0" smtClean="0"/>
              <a:t>to </a:t>
            </a:r>
            <a:r>
              <a:rPr lang="pt-PT" sz="1800" dirty="0"/>
              <a:t>2022, because </a:t>
            </a:r>
            <a:r>
              <a:rPr lang="pt-PT" sz="1800" dirty="0" smtClean="0"/>
              <a:t>of COVID-2019</a:t>
            </a:r>
            <a:endParaRPr sz="1800" dirty="0"/>
          </a:p>
          <a:p>
            <a:pPr marL="342900" lvl="0" indent="-3175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pt-PT" dirty="0"/>
              <a:t>Weather data</a:t>
            </a:r>
            <a:endParaRPr dirty="0"/>
          </a:p>
          <a:p>
            <a:pPr marL="685800" lvl="1" indent="-215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pt-PT" sz="1800" dirty="0"/>
              <a:t>Extraction the respective </a:t>
            </a:r>
            <a:r>
              <a:rPr lang="pt-PT" sz="1800" dirty="0" smtClean="0"/>
              <a:t>data </a:t>
            </a:r>
            <a:r>
              <a:rPr lang="pt-PT" sz="1800" dirty="0"/>
              <a:t>directly from the </a:t>
            </a:r>
            <a:r>
              <a:rPr lang="pt-PT" sz="1800" dirty="0" smtClean="0"/>
              <a:t>website.</a:t>
            </a:r>
            <a:endParaRPr sz="1800" dirty="0"/>
          </a:p>
          <a:p>
            <a:pPr marL="342900" lvl="0" indent="-330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pt-PT" dirty="0"/>
              <a:t>Pollution data</a:t>
            </a:r>
            <a:endParaRPr dirty="0"/>
          </a:p>
          <a:p>
            <a:pPr marL="685800" lvl="1" indent="-215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pt-PT" sz="1800" dirty="0"/>
              <a:t>Extraction the </a:t>
            </a:r>
            <a:r>
              <a:rPr lang="pt-PT" sz="1800" dirty="0" smtClean="0"/>
              <a:t>respective files </a:t>
            </a:r>
            <a:r>
              <a:rPr lang="pt-PT" sz="1800" dirty="0"/>
              <a:t>directly from the website.</a:t>
            </a:r>
            <a:endParaRPr sz="1800" dirty="0"/>
          </a:p>
          <a:p>
            <a:pPr marL="342900" lvl="0" indent="-330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pt-PT" dirty="0"/>
              <a:t>Pollen data</a:t>
            </a:r>
            <a:endParaRPr dirty="0"/>
          </a:p>
          <a:p>
            <a:pPr marL="685800" lvl="1" indent="-2159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pt-PT" sz="1800" b="0" dirty="0"/>
              <a:t>We created a dedicated script that used </a:t>
            </a:r>
            <a:r>
              <a:rPr lang="pt-PT" sz="1800" b="1" dirty="0" smtClean="0"/>
              <a:t>beatifullsoap</a:t>
            </a:r>
            <a:r>
              <a:rPr lang="pt-PT" sz="1800" b="0" dirty="0" smtClean="0"/>
              <a:t> </a:t>
            </a:r>
            <a:r>
              <a:rPr lang="pt-PT" sz="1800" b="0" dirty="0"/>
              <a:t>for pulling data out </a:t>
            </a:r>
            <a:r>
              <a:rPr lang="pt-PT" sz="1800" b="0" dirty="0" smtClean="0"/>
              <a:t>of </a:t>
            </a:r>
            <a:endParaRPr sz="1800" b="0" dirty="0"/>
          </a:p>
          <a:p>
            <a:pPr marL="68580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dirty="0"/>
              <a:t>Data Integration</a:t>
            </a:r>
            <a:endParaRPr dirty="0"/>
          </a:p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PT" b="0" dirty="0"/>
              <a:t>Data from admissions, pollen, weather and pollution </a:t>
            </a:r>
            <a:r>
              <a:rPr lang="pt-PT" b="0" dirty="0" smtClean="0"/>
              <a:t>were integrated </a:t>
            </a:r>
            <a:r>
              <a:rPr lang="pt-PT" b="0" dirty="0"/>
              <a:t>in a single file, based on date (weather).</a:t>
            </a:r>
            <a:endParaRPr sz="8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8A4D7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  <a:p>
            <a:pPr marL="3429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a4dacf61c6_0_14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Data Cleaning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152" name="Google Shape;152;g1a4dacf61c6_0_14"/>
          <p:cNvSpPr txBox="1"/>
          <p:nvPr/>
        </p:nvSpPr>
        <p:spPr>
          <a:xfrm>
            <a:off x="658796" y="1665425"/>
            <a:ext cx="9612300" cy="2682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pt-PT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Elimination </a:t>
            </a: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of variables with more than 30% of missing </a:t>
            </a:r>
            <a:r>
              <a:rPr lang="pt-PT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values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Pollution data: replacement of missing values with </a:t>
            </a:r>
            <a:r>
              <a:rPr lang="pt-PT" sz="2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zeros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pt-PT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Elimination of other variables that were not relevant for the problem under analysis or had the same value for all the episodes.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a4dacf61c6_0_30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graphicFrame>
        <p:nvGraphicFramePr>
          <p:cNvPr id="159" name="Google Shape;159;g1a4dacf61c6_0_30"/>
          <p:cNvGraphicFramePr/>
          <p:nvPr/>
        </p:nvGraphicFramePr>
        <p:xfrm>
          <a:off x="658800" y="1619625"/>
          <a:ext cx="4610100" cy="3457575"/>
        </p:xfrm>
        <a:graphic>
          <a:graphicData uri="http://schemas.openxmlformats.org/drawingml/2006/table">
            <a:tbl>
              <a:tblPr>
                <a:noFill/>
                <a:tableStyleId>{82AF0C9A-1B4F-4CFF-984E-06F83CE37F83}</a:tableStyleId>
              </a:tblPr>
              <a:tblGrid>
                <a:gridCol w="237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8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4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b="1"/>
                        <a:t>Number of Admissions</a:t>
                      </a:r>
                      <a:endParaRPr sz="1200" b="1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b="1"/>
                        <a:t>Number of days</a:t>
                      </a:r>
                      <a:endParaRPr sz="1200" b="1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0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126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183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2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180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3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133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4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82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5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45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6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24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7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9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8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3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/>
                        <a:t>9</a:t>
                      </a:r>
                      <a:endParaRPr sz="120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 dirty="0"/>
                        <a:t>4</a:t>
                      </a:r>
                      <a:endParaRPr sz="1200" dirty="0"/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60" name="Google Shape;160;g1a4dacf61c6_0_30"/>
          <p:cNvSpPr txBox="1"/>
          <p:nvPr/>
        </p:nvSpPr>
        <p:spPr>
          <a:xfrm>
            <a:off x="658800" y="519952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Daily distribution of the number of admissions</a:t>
            </a:r>
            <a:endParaRPr/>
          </a:p>
        </p:txBody>
      </p:sp>
      <p:pic>
        <p:nvPicPr>
          <p:cNvPr id="161" name="Google Shape;161;g1a4dacf61c6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6050" y="1619625"/>
            <a:ext cx="3759925" cy="2577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1a4dacf61c6_0_30"/>
          <p:cNvSpPr txBox="1"/>
          <p:nvPr/>
        </p:nvSpPr>
        <p:spPr>
          <a:xfrm>
            <a:off x="6156050" y="4134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Admission number box plot</a:t>
            </a:r>
            <a:endParaRPr/>
          </a:p>
        </p:txBody>
      </p:sp>
      <p:sp>
        <p:nvSpPr>
          <p:cNvPr id="163" name="Google Shape;163;g1a4dacf61c6_0_30"/>
          <p:cNvSpPr txBox="1"/>
          <p:nvPr/>
        </p:nvSpPr>
        <p:spPr>
          <a:xfrm>
            <a:off x="5388077" y="5077200"/>
            <a:ext cx="5730273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smtClean="0"/>
              <a:t>Defining the problem as classification with two target level of low (&lt;=2), high (&gt;2)  </a:t>
            </a: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4dacf61c6_0_92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sp>
        <p:nvSpPr>
          <p:cNvPr id="170" name="Google Shape;170;g1a4dacf61c6_0_92"/>
          <p:cNvSpPr txBox="1"/>
          <p:nvPr/>
        </p:nvSpPr>
        <p:spPr>
          <a:xfrm>
            <a:off x="545373" y="1214601"/>
            <a:ext cx="3889200" cy="810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1800" dirty="0" smtClean="0">
                <a:solidFill>
                  <a:schemeClr val="dk1"/>
                </a:solidFill>
              </a:rPr>
              <a:t>Correlation table</a:t>
            </a:r>
            <a:endParaRPr sz="1800" dirty="0">
              <a:solidFill>
                <a:schemeClr val="dk1"/>
              </a:solidFill>
            </a:endParaRPr>
          </a:p>
        </p:txBody>
      </p:sp>
      <p:pic>
        <p:nvPicPr>
          <p:cNvPr id="171" name="Google Shape;171;g1a4dacf61c6_0_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5419" y="1214601"/>
            <a:ext cx="7914929" cy="555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4dacf61c6_0_92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571" y="1327355"/>
            <a:ext cx="10259203" cy="48537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903" y="1214601"/>
            <a:ext cx="1312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Admission</a:t>
            </a:r>
          </a:p>
          <a:p>
            <a:r>
              <a:rPr lang="en-GB" sz="1800" dirty="0" smtClean="0"/>
              <a:t>number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9793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a4dacf61c6_0_92"/>
          <p:cNvSpPr txBox="1">
            <a:spLocks noGrp="1"/>
          </p:cNvSpPr>
          <p:nvPr>
            <p:ph type="body" idx="1"/>
          </p:nvPr>
        </p:nvSpPr>
        <p:spPr>
          <a:xfrm>
            <a:off x="658811" y="660501"/>
            <a:ext cx="108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7ADB"/>
              </a:buClr>
              <a:buSzPts val="4000"/>
              <a:buNone/>
            </a:pPr>
            <a:r>
              <a:rPr lang="pt-PT" sz="4000">
                <a:solidFill>
                  <a:srgbClr val="427ADB"/>
                </a:solidFill>
              </a:rPr>
              <a:t>Exploratory Data Analysis</a:t>
            </a:r>
            <a:endParaRPr sz="4000">
              <a:solidFill>
                <a:srgbClr val="427AD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15" y="1293259"/>
            <a:ext cx="10842335" cy="51409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800" y="1396181"/>
            <a:ext cx="1042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 smtClean="0"/>
              <a:t>Risk</a:t>
            </a:r>
          </a:p>
          <a:p>
            <a:r>
              <a:rPr lang="en-GB" sz="1800" dirty="0" smtClean="0"/>
              <a:t>level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3108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1086</Words>
  <Application>Microsoft Office PowerPoint</Application>
  <PresentationFormat>Widescreen</PresentationFormat>
  <Paragraphs>263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Arial</vt:lpstr>
      <vt:lpstr>Courier New</vt:lpstr>
      <vt:lpstr>Darya</vt:lpstr>
      <vt:lpstr>Edwardian Script ITC</vt:lpstr>
      <vt:lpstr>Calibri</vt:lpstr>
      <vt:lpstr>Wingdings</vt:lpstr>
      <vt:lpstr>Georgia</vt:lpstr>
      <vt:lpstr>Roboto</vt:lpstr>
      <vt:lpstr>Montserrat</vt:lpstr>
      <vt:lpstr>Caveat</vt:lpstr>
      <vt:lpstr>Tema do Office</vt:lpstr>
      <vt:lpstr>    5th December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November 2023</dc:title>
  <dc:creator>Joana Margarida Domingos Seringa</dc:creator>
  <cp:lastModifiedBy>Amin Khodamoradi</cp:lastModifiedBy>
  <cp:revision>12</cp:revision>
  <dcterms:created xsi:type="dcterms:W3CDTF">2022-11-02T18:22:28Z</dcterms:created>
  <dcterms:modified xsi:type="dcterms:W3CDTF">2022-12-05T16:40:51Z</dcterms:modified>
</cp:coreProperties>
</file>